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6" r:id="rId3"/>
    <p:sldId id="268" r:id="rId4"/>
    <p:sldId id="257" r:id="rId5"/>
    <p:sldId id="267" r:id="rId6"/>
    <p:sldId id="271" r:id="rId7"/>
    <p:sldId id="275" r:id="rId8"/>
    <p:sldId id="274" r:id="rId9"/>
    <p:sldId id="273" r:id="rId10"/>
    <p:sldId id="265" r:id="rId11"/>
    <p:sldId id="264" r:id="rId12"/>
    <p:sldId id="277" r:id="rId13"/>
    <p:sldId id="270" r:id="rId14"/>
    <p:sldId id="272" r:id="rId15"/>
    <p:sldId id="260" r:id="rId16"/>
    <p:sldId id="261" r:id="rId17"/>
    <p:sldId id="262" r:id="rId18"/>
    <p:sldId id="276" r:id="rId19"/>
    <p:sldId id="263" r:id="rId2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8FF"/>
    <a:srgbClr val="4CD137"/>
    <a:srgbClr val="079B84"/>
    <a:srgbClr val="2D323E"/>
    <a:srgbClr val="F76727"/>
    <a:srgbClr val="F5F6FF"/>
    <a:srgbClr val="1A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74" y="6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06477-B809-445E-BE40-BC8885A85A21}" type="datetimeFigureOut">
              <a:rPr lang="cs-CZ" smtClean="0"/>
              <a:t>16.05.2022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4F12B-429C-4C5D-8794-747487B3FD3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221936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9946C-F76E-4601-9BBD-7D55F214E688}" type="datetimeFigureOut">
              <a:rPr lang="cs-CZ" smtClean="0"/>
              <a:t>16.05.2022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579B3D-B838-468E-AB46-F6BEBE909EA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36454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79B3D-B838-468E-AB46-F6BEBE909EA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43433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79B3D-B838-468E-AB46-F6BEBE909EAC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5027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79B3D-B838-468E-AB46-F6BEBE909EAC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4498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B8B1-D6FF-47A3-B24F-115111DBB650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4830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D7A8A-2126-4336-9E3B-EB28BA103CF0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34027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1491D-6A92-46A0-898C-2F90440158FC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517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474A7-04C6-4B53-B4BC-E9DE0B53688C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132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09940-858A-4972-AFED-CCB7CB6C2FDA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6111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2EA43-46C2-48F3-8E59-8FFF0F929160}" type="datetime1">
              <a:rPr lang="cs-CZ" smtClean="0"/>
              <a:t>16.05.2022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2937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4DDBF-F70F-4861-802F-18C934D89D26}" type="datetime1">
              <a:rPr lang="cs-CZ" smtClean="0"/>
              <a:t>16.05.2022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420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B297-A580-4C70-91A3-30BA57816596}" type="datetime1">
              <a:rPr lang="cs-CZ" smtClean="0"/>
              <a:t>16.05.2022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9193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8F9EF-F9E0-4FF4-AD4A-FC1FE3CC2B87}" type="datetime1">
              <a:rPr lang="cs-CZ" smtClean="0"/>
              <a:t>16.05.2022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0524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43510-394B-435B-8BD1-A63C9F3E6A2B}" type="datetime1">
              <a:rPr lang="cs-CZ" smtClean="0"/>
              <a:t>16.05.2022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0025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69F2C-A8AE-4C16-842B-D2634C67E116}" type="datetime1">
              <a:rPr lang="cs-CZ" smtClean="0"/>
              <a:t>16.05.2022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2169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7935-8ACF-441B-8930-2050E29655C6}" type="datetime1">
              <a:rPr lang="cs-CZ" smtClean="0"/>
              <a:t>16.05.2022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 smtClean="0"/>
              <a:t>Zbyněk Dohnálek, 6.0, Gymnázium a střední odborná škola Mikulov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317CC-DF96-40E6-8ED0-E4DA902F62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3959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stemgeek.com/arduino-for-children/" TargetMode="External"/><Relationship Id="rId13" Type="http://schemas.openxmlformats.org/officeDocument/2006/relationships/hyperlink" Target="http://www.stickpng.com/img/icons-logos-emojis/tech-companies/arduino-logo" TargetMode="External"/><Relationship Id="rId3" Type="http://schemas.openxmlformats.org/officeDocument/2006/relationships/hyperlink" Target="https://www.creativitybuzz.org/diy-3d-printer/" TargetMode="External"/><Relationship Id="rId7" Type="http://schemas.openxmlformats.org/officeDocument/2006/relationships/hyperlink" Target="https://thenounproject.com/icon/man-laptop-1064315/" TargetMode="External"/><Relationship Id="rId12" Type="http://schemas.openxmlformats.org/officeDocument/2006/relationships/hyperlink" Target="https://www.pngegg.com/en/png-irozl" TargetMode="External"/><Relationship Id="rId2" Type="http://schemas.openxmlformats.org/officeDocument/2006/relationships/hyperlink" Target="https://create.arduino.cc/projecthub/ricpd/chess-playing-robot-arm-that-will-beat-you-678035?ref=tag&amp;ref_id=chess&amp;offset=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aters.com/waters/en_SE/ACQUITY-RDa-Detector/nav.htm?locale=en_SE&amp;cid=135077027" TargetMode="External"/><Relationship Id="rId11" Type="http://schemas.openxmlformats.org/officeDocument/2006/relationships/hyperlink" Target="https://chytre-hodinky.heureka.cz/niceboy-x-fit-watch-2-lite/#prehled/" TargetMode="External"/><Relationship Id="rId5" Type="http://schemas.openxmlformats.org/officeDocument/2006/relationships/hyperlink" Target="https://www.logolynx.com/topic/computer" TargetMode="External"/><Relationship Id="rId10" Type="http://schemas.openxmlformats.org/officeDocument/2006/relationships/hyperlink" Target="https://wallpapercave.com/programmer-4k-wallpapers" TargetMode="External"/><Relationship Id="rId4" Type="http://schemas.openxmlformats.org/officeDocument/2006/relationships/hyperlink" Target="https://electronoobs.com/eng_arduino_tut61_2.php" TargetMode="External"/><Relationship Id="rId9" Type="http://schemas.openxmlformats.org/officeDocument/2006/relationships/hyperlink" Target="https://pxhere.com/en/photo/665497" TargetMode="External"/><Relationship Id="rId14" Type="http://schemas.openxmlformats.org/officeDocument/2006/relationships/hyperlink" Target="https://www.pinclipart.com/maxpin/ibimwoh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7.xml"/><Relationship Id="rId3" Type="http://schemas.openxmlformats.org/officeDocument/2006/relationships/slide" Target="slide3.xml"/><Relationship Id="rId7" Type="http://schemas.openxmlformats.org/officeDocument/2006/relationships/slide" Target="slide10.xml"/><Relationship Id="rId12" Type="http://schemas.openxmlformats.org/officeDocument/2006/relationships/slide" Target="slide1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11" Type="http://schemas.openxmlformats.org/officeDocument/2006/relationships/slide" Target="slide15.xml"/><Relationship Id="rId5" Type="http://schemas.openxmlformats.org/officeDocument/2006/relationships/slide" Target="slide5.xml"/><Relationship Id="rId10" Type="http://schemas.openxmlformats.org/officeDocument/2006/relationships/slide" Target="slide14.xml"/><Relationship Id="rId4" Type="http://schemas.openxmlformats.org/officeDocument/2006/relationships/slide" Target="slide4.xml"/><Relationship Id="rId9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883919" y="2168435"/>
            <a:ext cx="10424161" cy="1846217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cs-CZ" sz="4000" dirty="0" smtClean="0">
                <a:solidFill>
                  <a:srgbClr val="F5F6F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Seminární práce</a:t>
            </a:r>
            <a:r>
              <a:rPr lang="en-US" sz="4000" dirty="0" smtClean="0">
                <a:solidFill>
                  <a:srgbClr val="F5F6F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/>
            </a:r>
            <a:br>
              <a:rPr lang="en-US" sz="4000" dirty="0" smtClean="0">
                <a:solidFill>
                  <a:srgbClr val="F5F6F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cs-CZ" sz="7200" dirty="0" err="1" smtClean="0">
                <a:solidFill>
                  <a:srgbClr val="00A8FF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Arduino</a:t>
            </a:r>
            <a:r>
              <a:rPr lang="cs-CZ" sz="7200" dirty="0" smtClean="0">
                <a:solidFill>
                  <a:srgbClr val="00A8FF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 – DIY hodinky</a:t>
            </a:r>
            <a:endParaRPr lang="en-US" sz="7200" dirty="0">
              <a:solidFill>
                <a:srgbClr val="00A8FF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349204" y="6111566"/>
            <a:ext cx="3659916" cy="549566"/>
          </a:xfrm>
        </p:spPr>
        <p:txBody>
          <a:bodyPr>
            <a:normAutofit/>
          </a:bodyPr>
          <a:lstStyle/>
          <a:p>
            <a:pPr algn="l"/>
            <a:r>
              <a:rPr lang="cs-CZ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Zbyněk Dohnálek</a:t>
            </a:r>
            <a:r>
              <a:rPr lang="en-US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, </a:t>
            </a:r>
            <a:r>
              <a:rPr lang="cs-CZ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7</a:t>
            </a:r>
            <a:r>
              <a:rPr lang="en-US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.0</a:t>
            </a:r>
            <a:endParaRPr lang="cs-CZ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Podnadpis 2"/>
          <p:cNvSpPr txBox="1">
            <a:spLocks/>
          </p:cNvSpPr>
          <p:nvPr/>
        </p:nvSpPr>
        <p:spPr>
          <a:xfrm>
            <a:off x="6346233" y="5771005"/>
            <a:ext cx="5845767" cy="549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Gymnázium a střední odborná škola Mikulov</a:t>
            </a:r>
            <a:endParaRPr lang="cs-CZ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17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59" y="-67155"/>
            <a:ext cx="10868298" cy="6953011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5070482" y="205073"/>
            <a:ext cx="242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600" b="1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Hardware</a:t>
            </a:r>
            <a:endParaRPr lang="cs-CZ" sz="3600" b="1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 smtClean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4663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51386" y="1327713"/>
            <a:ext cx="8384459" cy="2606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public class HelloWorld {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cs-CZ" dirty="0" smtClean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public </a:t>
            </a:r>
            <a:r>
              <a:rPr lang="en-US" dirty="0">
                <a:solidFill>
                  <a:schemeClr val="bg1"/>
                </a:solidFill>
              </a:rPr>
              <a:t>static void main(String[] </a:t>
            </a:r>
            <a:r>
              <a:rPr lang="en-US" dirty="0" err="1">
                <a:solidFill>
                  <a:schemeClr val="bg1"/>
                </a:solidFill>
              </a:rPr>
              <a:t>args</a:t>
            </a:r>
            <a:r>
              <a:rPr lang="en-US" dirty="0">
                <a:solidFill>
                  <a:schemeClr val="bg1"/>
                </a:solidFill>
              </a:rPr>
              <a:t>) {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cs-CZ" dirty="0" smtClean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// </a:t>
            </a:r>
            <a:r>
              <a:rPr lang="cs-CZ" dirty="0" smtClean="0">
                <a:solidFill>
                  <a:schemeClr val="bg1"/>
                </a:solidFill>
              </a:rPr>
              <a:t>Vypíše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“Hello, World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  <a:r>
              <a:rPr lang="cs-CZ" dirty="0" smtClean="0">
                <a:solidFill>
                  <a:schemeClr val="bg1"/>
                </a:solidFill>
              </a:rPr>
              <a:t> do okna terminálu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cs-CZ" dirty="0" smtClean="0">
                <a:solidFill>
                  <a:schemeClr val="bg1"/>
                </a:solidFill>
              </a:rPr>
              <a:t>		</a:t>
            </a:r>
            <a:r>
              <a:rPr lang="en-US" dirty="0" err="1" smtClean="0">
                <a:solidFill>
                  <a:schemeClr val="bg1"/>
                </a:solidFill>
              </a:rPr>
              <a:t>System.out.println</a:t>
            </a:r>
            <a:r>
              <a:rPr lang="en-US" dirty="0">
                <a:solidFill>
                  <a:schemeClr val="bg1"/>
                </a:solidFill>
              </a:rPr>
              <a:t>(“Hello, World”);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cs-CZ" dirty="0" smtClean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}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}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651386" y="4518496"/>
            <a:ext cx="3634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 err="1">
                <a:solidFill>
                  <a:srgbClr val="2D323E"/>
                </a:solidFill>
              </a:rPr>
              <a:t>print</a:t>
            </a:r>
            <a:r>
              <a:rPr lang="cs-CZ" sz="2800" dirty="0">
                <a:solidFill>
                  <a:srgbClr val="2D323E"/>
                </a:solidFill>
              </a:rPr>
              <a:t>(“Hello </a:t>
            </a:r>
            <a:r>
              <a:rPr lang="cs-CZ" sz="2800" dirty="0" err="1">
                <a:solidFill>
                  <a:srgbClr val="2D323E"/>
                </a:solidFill>
              </a:rPr>
              <a:t>World</a:t>
            </a:r>
            <a:r>
              <a:rPr lang="cs-CZ" sz="2800" dirty="0">
                <a:solidFill>
                  <a:srgbClr val="2D323E"/>
                </a:solidFill>
              </a:rPr>
              <a:t>!”);</a:t>
            </a:r>
          </a:p>
        </p:txBody>
      </p:sp>
      <p:cxnSp>
        <p:nvCxnSpPr>
          <p:cNvPr id="7" name="Přímá spojnice 6"/>
          <p:cNvCxnSpPr/>
          <p:nvPr/>
        </p:nvCxnSpPr>
        <p:spPr>
          <a:xfrm flipH="1">
            <a:off x="-260555" y="3763297"/>
            <a:ext cx="1271311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ovéPole 10"/>
          <p:cNvSpPr txBox="1"/>
          <p:nvPr/>
        </p:nvSpPr>
        <p:spPr>
          <a:xfrm>
            <a:off x="651386" y="742938"/>
            <a:ext cx="906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u="sng" dirty="0" smtClean="0">
                <a:solidFill>
                  <a:schemeClr val="bg1"/>
                </a:solidFill>
              </a:rPr>
              <a:t>Java</a:t>
            </a:r>
            <a:endParaRPr lang="cs-CZ" sz="3200" u="sng" dirty="0">
              <a:solidFill>
                <a:schemeClr val="bg1"/>
              </a:solidFill>
            </a:endParaRPr>
          </a:p>
        </p:txBody>
      </p:sp>
      <p:sp>
        <p:nvSpPr>
          <p:cNvPr id="12" name="TextovéPole 11"/>
          <p:cNvSpPr txBox="1"/>
          <p:nvPr/>
        </p:nvSpPr>
        <p:spPr>
          <a:xfrm>
            <a:off x="651386" y="3933721"/>
            <a:ext cx="3406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b="1" u="sng" dirty="0" err="1" smtClean="0">
                <a:solidFill>
                  <a:srgbClr val="2D323E"/>
                </a:solidFill>
              </a:rPr>
              <a:t>Wiring</a:t>
            </a:r>
            <a:r>
              <a:rPr lang="cs-CZ" sz="3200" u="sng" dirty="0" smtClean="0">
                <a:solidFill>
                  <a:srgbClr val="2D323E"/>
                </a:solidFill>
              </a:rPr>
              <a:t>/</a:t>
            </a:r>
            <a:r>
              <a:rPr lang="cs-CZ" sz="3200" u="sng" dirty="0" err="1" smtClean="0">
                <a:solidFill>
                  <a:srgbClr val="2D323E"/>
                </a:solidFill>
              </a:rPr>
              <a:t>Processing</a:t>
            </a:r>
            <a:endParaRPr lang="cs-CZ" sz="3200" u="sng" dirty="0">
              <a:solidFill>
                <a:srgbClr val="2D323E"/>
              </a:solidFill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138302" y="249349"/>
            <a:ext cx="2242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600" b="1" dirty="0" smtClean="0">
                <a:solidFill>
                  <a:srgbClr val="079B84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Software</a:t>
            </a:r>
            <a:endParaRPr lang="cs-CZ" sz="3600" b="1" dirty="0">
              <a:solidFill>
                <a:srgbClr val="079B84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0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4802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51386" y="1327713"/>
            <a:ext cx="8384459" cy="2606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D323E"/>
                </a:solidFill>
              </a:rPr>
              <a:t>public class HelloWorld {</a:t>
            </a:r>
            <a:r>
              <a:rPr lang="en-US" dirty="0" smtClean="0">
                <a:solidFill>
                  <a:srgbClr val="2D323E"/>
                </a:solidFill>
              </a:rPr>
              <a:t/>
            </a:r>
            <a:br>
              <a:rPr lang="en-US" dirty="0" smtClean="0">
                <a:solidFill>
                  <a:srgbClr val="2D323E"/>
                </a:solidFill>
              </a:rPr>
            </a:br>
            <a:r>
              <a:rPr lang="cs-CZ" dirty="0" smtClean="0">
                <a:solidFill>
                  <a:srgbClr val="2D323E"/>
                </a:solidFill>
              </a:rPr>
              <a:t>	</a:t>
            </a:r>
            <a:r>
              <a:rPr lang="en-US" dirty="0" smtClean="0">
                <a:solidFill>
                  <a:srgbClr val="2D323E"/>
                </a:solidFill>
              </a:rPr>
              <a:t>public </a:t>
            </a:r>
            <a:r>
              <a:rPr lang="en-US" dirty="0">
                <a:solidFill>
                  <a:srgbClr val="2D323E"/>
                </a:solidFill>
              </a:rPr>
              <a:t>static void main(String[] </a:t>
            </a:r>
            <a:r>
              <a:rPr lang="en-US" dirty="0" err="1">
                <a:solidFill>
                  <a:srgbClr val="2D323E"/>
                </a:solidFill>
              </a:rPr>
              <a:t>args</a:t>
            </a:r>
            <a:r>
              <a:rPr lang="en-US" dirty="0">
                <a:solidFill>
                  <a:srgbClr val="2D323E"/>
                </a:solidFill>
              </a:rPr>
              <a:t>) {</a:t>
            </a:r>
            <a:r>
              <a:rPr lang="en-US" dirty="0" smtClean="0">
                <a:solidFill>
                  <a:srgbClr val="2D323E"/>
                </a:solidFill>
              </a:rPr>
              <a:t/>
            </a:r>
            <a:br>
              <a:rPr lang="en-US" dirty="0" smtClean="0">
                <a:solidFill>
                  <a:srgbClr val="2D323E"/>
                </a:solidFill>
              </a:rPr>
            </a:br>
            <a:r>
              <a:rPr lang="cs-CZ" dirty="0" smtClean="0">
                <a:solidFill>
                  <a:srgbClr val="2D323E"/>
                </a:solidFill>
              </a:rPr>
              <a:t>	</a:t>
            </a:r>
            <a:r>
              <a:rPr lang="en-US" dirty="0" smtClean="0">
                <a:solidFill>
                  <a:srgbClr val="2D323E"/>
                </a:solidFill>
              </a:rPr>
              <a:t>// </a:t>
            </a:r>
            <a:r>
              <a:rPr lang="cs-CZ" dirty="0" smtClean="0">
                <a:solidFill>
                  <a:srgbClr val="2D323E"/>
                </a:solidFill>
              </a:rPr>
              <a:t>Vypíše</a:t>
            </a:r>
            <a:r>
              <a:rPr lang="en-US" dirty="0" smtClean="0">
                <a:solidFill>
                  <a:srgbClr val="2D323E"/>
                </a:solidFill>
              </a:rPr>
              <a:t> </a:t>
            </a:r>
            <a:r>
              <a:rPr lang="en-US" dirty="0">
                <a:solidFill>
                  <a:srgbClr val="2D323E"/>
                </a:solidFill>
              </a:rPr>
              <a:t>“Hello, World</a:t>
            </a:r>
            <a:r>
              <a:rPr lang="en-US" dirty="0" smtClean="0">
                <a:solidFill>
                  <a:srgbClr val="2D323E"/>
                </a:solidFill>
              </a:rPr>
              <a:t>”</a:t>
            </a:r>
            <a:r>
              <a:rPr lang="cs-CZ" dirty="0" smtClean="0">
                <a:solidFill>
                  <a:srgbClr val="2D323E"/>
                </a:solidFill>
              </a:rPr>
              <a:t> do okna terminálu</a:t>
            </a:r>
            <a:r>
              <a:rPr lang="en-US" dirty="0" smtClean="0">
                <a:solidFill>
                  <a:srgbClr val="2D323E"/>
                </a:solidFill>
              </a:rPr>
              <a:t>.</a:t>
            </a:r>
            <a:br>
              <a:rPr lang="en-US" dirty="0" smtClean="0">
                <a:solidFill>
                  <a:srgbClr val="2D323E"/>
                </a:solidFill>
              </a:rPr>
            </a:br>
            <a:r>
              <a:rPr lang="cs-CZ" dirty="0" smtClean="0">
                <a:solidFill>
                  <a:srgbClr val="2D323E"/>
                </a:solidFill>
              </a:rPr>
              <a:t>		</a:t>
            </a:r>
            <a:r>
              <a:rPr lang="en-US" dirty="0" err="1" smtClean="0">
                <a:solidFill>
                  <a:srgbClr val="2D323E"/>
                </a:solidFill>
              </a:rPr>
              <a:t>System.out.println</a:t>
            </a:r>
            <a:r>
              <a:rPr lang="en-US" dirty="0">
                <a:solidFill>
                  <a:srgbClr val="2D323E"/>
                </a:solidFill>
              </a:rPr>
              <a:t>(“Hello, World”);</a:t>
            </a:r>
            <a:r>
              <a:rPr lang="en-US" dirty="0" smtClean="0">
                <a:solidFill>
                  <a:srgbClr val="2D323E"/>
                </a:solidFill>
              </a:rPr>
              <a:t/>
            </a:r>
            <a:br>
              <a:rPr lang="en-US" dirty="0" smtClean="0">
                <a:solidFill>
                  <a:srgbClr val="2D323E"/>
                </a:solidFill>
              </a:rPr>
            </a:br>
            <a:r>
              <a:rPr lang="cs-CZ" dirty="0" smtClean="0">
                <a:solidFill>
                  <a:srgbClr val="2D323E"/>
                </a:solidFill>
              </a:rPr>
              <a:t>	</a:t>
            </a:r>
            <a:r>
              <a:rPr lang="en-US" dirty="0" smtClean="0">
                <a:solidFill>
                  <a:srgbClr val="2D323E"/>
                </a:solidFill>
              </a:rPr>
              <a:t>}</a:t>
            </a:r>
            <a:br>
              <a:rPr lang="en-US" dirty="0" smtClean="0">
                <a:solidFill>
                  <a:srgbClr val="2D323E"/>
                </a:solidFill>
              </a:rPr>
            </a:br>
            <a:r>
              <a:rPr lang="en-US" dirty="0">
                <a:solidFill>
                  <a:srgbClr val="2D323E"/>
                </a:solidFill>
              </a:rPr>
              <a:t>}</a:t>
            </a:r>
            <a:endParaRPr lang="cs-CZ" dirty="0">
              <a:solidFill>
                <a:srgbClr val="2D323E"/>
              </a:solidFill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651386" y="4518496"/>
            <a:ext cx="3634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 err="1">
                <a:solidFill>
                  <a:schemeClr val="bg1"/>
                </a:solidFill>
              </a:rPr>
              <a:t>print</a:t>
            </a:r>
            <a:r>
              <a:rPr lang="cs-CZ" sz="2800" dirty="0">
                <a:solidFill>
                  <a:schemeClr val="bg1"/>
                </a:solidFill>
              </a:rPr>
              <a:t>(“Hello </a:t>
            </a:r>
            <a:r>
              <a:rPr lang="cs-CZ" sz="2800" dirty="0" err="1">
                <a:solidFill>
                  <a:schemeClr val="bg1"/>
                </a:solidFill>
              </a:rPr>
              <a:t>World</a:t>
            </a:r>
            <a:r>
              <a:rPr lang="cs-CZ" sz="2800" dirty="0">
                <a:solidFill>
                  <a:schemeClr val="bg1"/>
                </a:solidFill>
              </a:rPr>
              <a:t>!”);</a:t>
            </a:r>
          </a:p>
        </p:txBody>
      </p:sp>
      <p:cxnSp>
        <p:nvCxnSpPr>
          <p:cNvPr id="7" name="Přímá spojnice 6"/>
          <p:cNvCxnSpPr/>
          <p:nvPr/>
        </p:nvCxnSpPr>
        <p:spPr>
          <a:xfrm flipH="1">
            <a:off x="-260555" y="3763297"/>
            <a:ext cx="1271311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ovéPole 10"/>
          <p:cNvSpPr txBox="1"/>
          <p:nvPr/>
        </p:nvSpPr>
        <p:spPr>
          <a:xfrm>
            <a:off x="651386" y="742938"/>
            <a:ext cx="906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u="sng" dirty="0" smtClean="0">
                <a:solidFill>
                  <a:srgbClr val="2D323E"/>
                </a:solidFill>
              </a:rPr>
              <a:t>Java</a:t>
            </a:r>
            <a:endParaRPr lang="cs-CZ" sz="3200" u="sng" dirty="0">
              <a:solidFill>
                <a:srgbClr val="2D323E"/>
              </a:solidFill>
            </a:endParaRPr>
          </a:p>
        </p:txBody>
      </p:sp>
      <p:sp>
        <p:nvSpPr>
          <p:cNvPr id="12" name="TextovéPole 11"/>
          <p:cNvSpPr txBox="1"/>
          <p:nvPr/>
        </p:nvSpPr>
        <p:spPr>
          <a:xfrm>
            <a:off x="651386" y="3933721"/>
            <a:ext cx="3406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b="1" u="sng" dirty="0" err="1" smtClean="0">
                <a:solidFill>
                  <a:schemeClr val="bg1"/>
                </a:solidFill>
              </a:rPr>
              <a:t>Wiring</a:t>
            </a:r>
            <a:r>
              <a:rPr lang="cs-CZ" sz="3200" u="sng" dirty="0" smtClean="0">
                <a:solidFill>
                  <a:schemeClr val="bg1"/>
                </a:solidFill>
              </a:rPr>
              <a:t>/</a:t>
            </a:r>
            <a:r>
              <a:rPr lang="cs-CZ" sz="3200" u="sng" dirty="0" err="1" smtClean="0">
                <a:solidFill>
                  <a:schemeClr val="bg1"/>
                </a:solidFill>
              </a:rPr>
              <a:t>Processing</a:t>
            </a:r>
            <a:endParaRPr lang="cs-CZ" sz="3200" u="sng" dirty="0">
              <a:solidFill>
                <a:schemeClr val="bg1"/>
              </a:solidFill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138302" y="231555"/>
            <a:ext cx="2242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600" b="1" dirty="0">
                <a:solidFill>
                  <a:srgbClr val="079B84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Software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0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5921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903"/>
            <a:ext cx="12199350" cy="5634446"/>
          </a:xfrm>
        </p:spPr>
      </p:pic>
      <p:sp>
        <p:nvSpPr>
          <p:cNvPr id="5" name="Nadpis 4"/>
          <p:cNvSpPr>
            <a:spLocks noGrp="1"/>
          </p:cNvSpPr>
          <p:nvPr>
            <p:ph type="title"/>
          </p:nvPr>
        </p:nvSpPr>
        <p:spPr>
          <a:xfrm>
            <a:off x="4003682" y="-211155"/>
            <a:ext cx="4513301" cy="1325563"/>
          </a:xfrm>
        </p:spPr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Aplikace v mobilu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0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4085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311" y="2072257"/>
            <a:ext cx="2509974" cy="2713485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6813095" y="4921639"/>
            <a:ext cx="42144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chemeClr val="bg1"/>
                </a:solidFill>
              </a:rPr>
              <a:t>Niceboy</a:t>
            </a:r>
            <a:r>
              <a:rPr lang="en-US" sz="2200" dirty="0">
                <a:solidFill>
                  <a:schemeClr val="bg1"/>
                </a:solidFill>
              </a:rPr>
              <a:t> X-fit Watch 2 </a:t>
            </a:r>
            <a:r>
              <a:rPr lang="en-US" sz="2200" dirty="0" smtClean="0">
                <a:solidFill>
                  <a:schemeClr val="bg1"/>
                </a:solidFill>
              </a:rPr>
              <a:t>Lite</a:t>
            </a:r>
            <a:r>
              <a:rPr lang="cs-CZ" sz="2200" dirty="0" smtClean="0">
                <a:solidFill>
                  <a:schemeClr val="bg1"/>
                </a:solidFill>
              </a:rPr>
              <a:t> (799 Kč)</a:t>
            </a:r>
            <a:endParaRPr lang="en-US" sz="2200" dirty="0">
              <a:solidFill>
                <a:schemeClr val="bg1"/>
              </a:solidFill>
            </a:endParaRPr>
          </a:p>
          <a:p>
            <a:endParaRPr lang="cs-CZ" sz="2200" dirty="0"/>
          </a:p>
        </p:txBody>
      </p:sp>
      <p:pic>
        <p:nvPicPr>
          <p:cNvPr id="9" name="Obrázek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759" y="2157407"/>
            <a:ext cx="3685903" cy="2628335"/>
          </a:xfrm>
          <a:prstGeom prst="rect">
            <a:avLst/>
          </a:prstGeom>
        </p:spPr>
      </p:pic>
      <p:sp>
        <p:nvSpPr>
          <p:cNvPr id="2" name="TextovéPole 1"/>
          <p:cNvSpPr txBox="1"/>
          <p:nvPr/>
        </p:nvSpPr>
        <p:spPr>
          <a:xfrm>
            <a:off x="2013856" y="4921639"/>
            <a:ext cx="34377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Arduino DIY watch (743</a:t>
            </a:r>
            <a:r>
              <a:rPr lang="cs-CZ" sz="2200" dirty="0" smtClean="0">
                <a:solidFill>
                  <a:schemeClr val="bg1"/>
                </a:solidFill>
              </a:rPr>
              <a:t> Kč</a:t>
            </a:r>
            <a:r>
              <a:rPr lang="en-US" sz="2200" dirty="0" smtClean="0">
                <a:solidFill>
                  <a:schemeClr val="bg1"/>
                </a:solidFill>
              </a:rPr>
              <a:t>)</a:t>
            </a:r>
            <a:endParaRPr lang="cs-CZ" sz="2200" dirty="0">
              <a:solidFill>
                <a:schemeClr val="bg1"/>
              </a:solidFill>
            </a:endParaRPr>
          </a:p>
        </p:txBody>
      </p:sp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Finální produkt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1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0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5230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solidFill>
                  <a:schemeClr val="bg1"/>
                </a:solidFill>
              </a:rPr>
              <a:t>Manipulace</a:t>
            </a:r>
          </a:p>
          <a:p>
            <a:r>
              <a:rPr lang="cs-CZ" dirty="0" err="1" smtClean="0">
                <a:solidFill>
                  <a:schemeClr val="bg1"/>
                </a:solidFill>
              </a:rPr>
              <a:t>Bluetooth</a:t>
            </a:r>
            <a:r>
              <a:rPr lang="cs-CZ" dirty="0" smtClean="0">
                <a:solidFill>
                  <a:schemeClr val="bg1"/>
                </a:solidFill>
              </a:rPr>
              <a:t> nefunguje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cs-CZ" dirty="0" smtClean="0">
                <a:solidFill>
                  <a:schemeClr val="bg1"/>
                </a:solidFill>
              </a:rPr>
              <a:t>Velikost pouzdra/prasknutí</a:t>
            </a:r>
          </a:p>
          <a:p>
            <a:r>
              <a:rPr lang="cs-CZ" dirty="0" smtClean="0">
                <a:solidFill>
                  <a:schemeClr val="bg1"/>
                </a:solidFill>
              </a:rPr>
              <a:t>Pájení</a:t>
            </a:r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1026" name="Picture 2" descr="Electronic training kits SM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1" y="4406537"/>
            <a:ext cx="4774938" cy="1565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Nadpis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Řešené problémy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0" name="Obráze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752" y="3502869"/>
            <a:ext cx="5964677" cy="3355131"/>
          </a:xfrm>
          <a:prstGeom prst="rect">
            <a:avLst/>
          </a:prstGeom>
        </p:spPr>
      </p:pic>
      <p:sp>
        <p:nvSpPr>
          <p:cNvPr id="12" name="Zástupný symbol pro číslo snímku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2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8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16404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446" y="2105569"/>
            <a:ext cx="6050630" cy="3105990"/>
          </a:xfrm>
        </p:spPr>
      </p:pic>
      <p:pic>
        <p:nvPicPr>
          <p:cNvPr id="7170" name="Picture 2" descr="PCB arduino smartwatch GERB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91" y="2105569"/>
            <a:ext cx="5582738" cy="314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Nadpis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Vylepšení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3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8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7742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4793894" y="2230705"/>
            <a:ext cx="2798764" cy="2645099"/>
          </a:xfrm>
          <a:prstGeom prst="ellipse">
            <a:avLst/>
          </a:prstGeom>
          <a:solidFill>
            <a:srgbClr val="4CD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sp>
        <p:nvSpPr>
          <p:cNvPr id="13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1397724" y="2230705"/>
            <a:ext cx="2798764" cy="2645099"/>
          </a:xfrm>
          <a:prstGeom prst="ellipse">
            <a:avLst/>
          </a:prstGeom>
          <a:solidFill>
            <a:srgbClr val="F76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pic>
        <p:nvPicPr>
          <p:cNvPr id="1030" name="Picture 6" descr="cib arduino [ Download - Logo - icon ] png svg icon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3614" y="1999417"/>
            <a:ext cx="2559324" cy="255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ovéPole 10"/>
          <p:cNvSpPr txBox="1"/>
          <p:nvPr/>
        </p:nvSpPr>
        <p:spPr>
          <a:xfrm>
            <a:off x="2019720" y="4856142"/>
            <a:ext cx="2017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 smtClean="0">
                <a:solidFill>
                  <a:schemeClr val="bg1"/>
                </a:solidFill>
              </a:rPr>
              <a:t>Zkušenosti</a:t>
            </a:r>
            <a:endParaRPr lang="cs-CZ" sz="2400" b="1" dirty="0">
              <a:solidFill>
                <a:schemeClr val="bg1"/>
              </a:solidFill>
            </a:endParaRPr>
          </a:p>
        </p:txBody>
      </p:sp>
      <p:sp>
        <p:nvSpPr>
          <p:cNvPr id="12" name="Nadpis 2"/>
          <p:cNvSpPr>
            <a:spLocks noGrp="1"/>
          </p:cNvSpPr>
          <p:nvPr>
            <p:ph type="title"/>
          </p:nvPr>
        </p:nvSpPr>
        <p:spPr>
          <a:xfrm>
            <a:off x="935476" y="373419"/>
            <a:ext cx="10515600" cy="1325563"/>
          </a:xfrm>
        </p:spPr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 mi projekt dal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6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8190064" y="2220875"/>
            <a:ext cx="2798764" cy="2645099"/>
          </a:xfrm>
          <a:prstGeom prst="ellipse">
            <a:avLst/>
          </a:prstGeom>
          <a:solidFill>
            <a:srgbClr val="00A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pic>
        <p:nvPicPr>
          <p:cNvPr id="1032" name="Picture 8" descr="Attendance Computer Icons Axe Clocks Time Logo Clipart - Clock Icon For  Photoshop - Png Download - Full Size Clipart (#5449212) - PinClipar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7470" y="2739810"/>
            <a:ext cx="1603952" cy="160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ACQUITY RDa Detector | Wat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066" y="2625385"/>
            <a:ext cx="1836077" cy="183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ovéPole 24"/>
          <p:cNvSpPr txBox="1"/>
          <p:nvPr/>
        </p:nvSpPr>
        <p:spPr>
          <a:xfrm>
            <a:off x="5322336" y="4850184"/>
            <a:ext cx="2017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 smtClean="0">
                <a:solidFill>
                  <a:schemeClr val="bg1"/>
                </a:solidFill>
              </a:rPr>
              <a:t>Programování</a:t>
            </a:r>
            <a:endParaRPr lang="cs-CZ" sz="2400" b="1" dirty="0">
              <a:solidFill>
                <a:schemeClr val="bg1"/>
              </a:solidFill>
            </a:endParaRPr>
          </a:p>
        </p:txBody>
      </p:sp>
      <p:sp>
        <p:nvSpPr>
          <p:cNvPr id="26" name="TextovéPole 25"/>
          <p:cNvSpPr txBox="1"/>
          <p:nvPr/>
        </p:nvSpPr>
        <p:spPr>
          <a:xfrm>
            <a:off x="8924502" y="4846266"/>
            <a:ext cx="1699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 smtClean="0">
                <a:solidFill>
                  <a:schemeClr val="bg1"/>
                </a:solidFill>
              </a:rPr>
              <a:t>Trpělivost</a:t>
            </a:r>
            <a:endParaRPr lang="cs-CZ" sz="2400" b="1" dirty="0">
              <a:solidFill>
                <a:schemeClr val="bg1"/>
              </a:solidFill>
            </a:endParaRPr>
          </a:p>
        </p:txBody>
      </p:sp>
      <p:sp>
        <p:nvSpPr>
          <p:cNvPr id="20" name="Zástupný symbol pro číslo snímku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4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4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4538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Programmer 4k Wallpapers - Wallpaper Cav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801600" cy="720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675603" y="561110"/>
            <a:ext cx="10317586" cy="1325563"/>
          </a:xfrm>
        </p:spPr>
        <p:txBody>
          <a:bodyPr>
            <a:normAutofit/>
          </a:bodyPr>
          <a:lstStyle/>
          <a:p>
            <a:r>
              <a:rPr lang="cs-CZ" sz="3600" b="1" dirty="0" err="1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print</a:t>
            </a:r>
            <a:r>
              <a:rPr lang="en-US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{“D</a:t>
            </a:r>
            <a:r>
              <a:rPr lang="cs-CZ" sz="3600" b="1" dirty="0" err="1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ěkuji</a:t>
            </a:r>
            <a:r>
              <a:rPr lang="cs-CZ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za pozornost</a:t>
            </a:r>
            <a:r>
              <a:rPr lang="en-US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”};</a:t>
            </a:r>
            <a:endParaRPr lang="cs-CZ" sz="3600" b="1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5069711" y="3773347"/>
            <a:ext cx="1692875" cy="17362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8"/>
          <p:cNvCxnSpPr/>
          <p:nvPr/>
        </p:nvCxnSpPr>
        <p:spPr>
          <a:xfrm>
            <a:off x="4896091" y="1562581"/>
            <a:ext cx="1199909" cy="221076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Přímá spojnice 10"/>
          <p:cNvCxnSpPr/>
          <p:nvPr/>
        </p:nvCxnSpPr>
        <p:spPr>
          <a:xfrm flipH="1">
            <a:off x="6096001" y="1562581"/>
            <a:ext cx="1300222" cy="221076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bdélník 21"/>
          <p:cNvSpPr/>
          <p:nvPr/>
        </p:nvSpPr>
        <p:spPr>
          <a:xfrm>
            <a:off x="2623596" y="914400"/>
            <a:ext cx="6786622" cy="6481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ln w="107950">
                <a:solidFill>
                  <a:schemeClr val="accent1">
                    <a:lumMod val="50000"/>
                  </a:schemeClr>
                </a:solidFill>
              </a:ln>
              <a:noFill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cs-CZ" dirty="0" smtClean="0"/>
              <a:t>1</a:t>
            </a:r>
            <a:r>
              <a:rPr lang="en-US" dirty="0"/>
              <a:t>5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0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2905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Zdroje</a:t>
            </a:r>
            <a:endParaRPr lang="cs-CZ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838200" y="1392811"/>
            <a:ext cx="554736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 smtClean="0">
                <a:solidFill>
                  <a:schemeClr val="bg1"/>
                </a:solidFill>
              </a:rPr>
              <a:t>ricpd</a:t>
            </a:r>
            <a:r>
              <a:rPr lang="cs-CZ" dirty="0" smtClean="0">
                <a:solidFill>
                  <a:schemeClr val="bg1"/>
                </a:solidFill>
              </a:rPr>
              <a:t>, </a:t>
            </a:r>
            <a:r>
              <a:rPr lang="cs-CZ" dirty="0" err="1" smtClean="0">
                <a:hlinkClick r:id="rId2"/>
              </a:rPr>
              <a:t>Chess</a:t>
            </a:r>
            <a:r>
              <a:rPr lang="cs-CZ" dirty="0" smtClean="0">
                <a:hlinkClick r:id="rId2"/>
              </a:rPr>
              <a:t> </a:t>
            </a:r>
            <a:r>
              <a:rPr lang="cs-CZ" dirty="0" err="1">
                <a:hlinkClick r:id="rId2"/>
              </a:rPr>
              <a:t>P</a:t>
            </a:r>
            <a:r>
              <a:rPr lang="cs-CZ" dirty="0" err="1" smtClean="0">
                <a:hlinkClick r:id="rId2"/>
              </a:rPr>
              <a:t>laying</a:t>
            </a:r>
            <a:r>
              <a:rPr lang="cs-CZ" dirty="0" smtClean="0">
                <a:hlinkClick r:id="rId2"/>
              </a:rPr>
              <a:t> Robot </a:t>
            </a:r>
            <a:r>
              <a:rPr lang="cs-CZ" dirty="0" err="1" smtClean="0">
                <a:hlinkClick r:id="rId2"/>
              </a:rPr>
              <a:t>Arm</a:t>
            </a:r>
            <a:endParaRPr lang="cs-CZ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/>
                </a:solidFill>
                <a:hlinkClick r:id="rId3"/>
              </a:rPr>
              <a:t>3D </a:t>
            </a:r>
            <a:r>
              <a:rPr lang="cs-CZ" dirty="0" err="1" smtClean="0">
                <a:solidFill>
                  <a:schemeClr val="bg1"/>
                </a:solidFill>
                <a:hlinkClick r:id="rId3"/>
              </a:rPr>
              <a:t>Printer</a:t>
            </a:r>
            <a:endParaRPr lang="cs-CZ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 smtClean="0">
                <a:solidFill>
                  <a:schemeClr val="bg1"/>
                </a:solidFill>
              </a:rPr>
              <a:t>Electronoob</a:t>
            </a:r>
            <a:r>
              <a:rPr lang="cs-CZ" dirty="0">
                <a:solidFill>
                  <a:schemeClr val="bg1"/>
                </a:solidFill>
              </a:rPr>
              <a:t>, </a:t>
            </a:r>
            <a:r>
              <a:rPr lang="cs-CZ" dirty="0" err="1">
                <a:hlinkClick r:id="rId4"/>
              </a:rPr>
              <a:t>Arduino</a:t>
            </a:r>
            <a:r>
              <a:rPr lang="cs-CZ" dirty="0">
                <a:hlinkClick r:id="rId4"/>
              </a:rPr>
              <a:t> </a:t>
            </a:r>
            <a:r>
              <a:rPr lang="cs-CZ" dirty="0" err="1">
                <a:hlinkClick r:id="rId4"/>
              </a:rPr>
              <a:t>Smartwatch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chemeClr val="bg1"/>
                </a:solidFill>
                <a:hlinkClick r:id="rId5"/>
              </a:rPr>
              <a:t>Počítač</a:t>
            </a:r>
            <a:endParaRPr lang="cs-CZ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chemeClr val="bg1"/>
                </a:solidFill>
                <a:hlinkClick r:id="rId6"/>
              </a:rPr>
              <a:t>Žárovka/hlava</a:t>
            </a:r>
            <a:endParaRPr lang="cs-CZ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chemeClr val="bg1"/>
                </a:solidFill>
              </a:rPr>
              <a:t>b </a:t>
            </a:r>
            <a:r>
              <a:rPr lang="cs-CZ" dirty="0" err="1" smtClean="0">
                <a:solidFill>
                  <a:schemeClr val="bg1"/>
                </a:solidFill>
              </a:rPr>
              <a:t>farias</a:t>
            </a:r>
            <a:r>
              <a:rPr lang="cs-CZ" dirty="0" smtClean="0">
                <a:solidFill>
                  <a:schemeClr val="bg1"/>
                </a:solidFill>
              </a:rPr>
              <a:t>, </a:t>
            </a:r>
            <a:r>
              <a:rPr lang="cs-CZ" dirty="0" smtClean="0">
                <a:hlinkClick r:id="rId7"/>
              </a:rPr>
              <a:t>Man/laptop</a:t>
            </a:r>
            <a:endParaRPr lang="cs-CZ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chemeClr val="bg1"/>
                </a:solidFill>
              </a:rPr>
              <a:t>Joshua </a:t>
            </a:r>
            <a:r>
              <a:rPr lang="cs-CZ" dirty="0" err="1" smtClean="0">
                <a:solidFill>
                  <a:schemeClr val="bg1"/>
                </a:solidFill>
              </a:rPr>
              <a:t>Bolk</a:t>
            </a:r>
            <a:r>
              <a:rPr lang="cs-CZ" dirty="0" smtClean="0">
                <a:solidFill>
                  <a:schemeClr val="bg1"/>
                </a:solidFill>
              </a:rPr>
              <a:t>, </a:t>
            </a:r>
            <a:r>
              <a:rPr lang="cs-CZ" dirty="0" smtClean="0">
                <a:hlinkClick r:id="rId8"/>
              </a:rPr>
              <a:t>Robot</a:t>
            </a:r>
            <a:endParaRPr lang="cs-CZ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  <a:hlinkClick r:id="rId9"/>
              </a:rPr>
              <a:t>Arduino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c</a:t>
            </a:r>
            <a:r>
              <a:rPr lang="cs-CZ" dirty="0" err="1" smtClean="0">
                <a:solidFill>
                  <a:schemeClr val="bg1"/>
                </a:solidFill>
              </a:rPr>
              <a:t>aveman</a:t>
            </a:r>
            <a:r>
              <a:rPr lang="cs-CZ" dirty="0" smtClean="0">
                <a:solidFill>
                  <a:schemeClr val="bg1"/>
                </a:solidFill>
              </a:rPr>
              <a:t>, </a:t>
            </a:r>
            <a:r>
              <a:rPr lang="en-US" dirty="0">
                <a:hlinkClick r:id="rId10"/>
              </a:rPr>
              <a:t>Computer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  <a:hlinkClick r:id="rId11"/>
              </a:rPr>
              <a:t>Watch</a:t>
            </a:r>
            <a:endParaRPr lang="cs-CZ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  <a:hlinkClick r:id="rId12"/>
              </a:rPr>
              <a:t>Experience</a:t>
            </a:r>
            <a:r>
              <a:rPr lang="en-US" dirty="0">
                <a:solidFill>
                  <a:schemeClr val="bg1"/>
                </a:solidFill>
                <a:hlinkClick r:id="rId12"/>
              </a:rPr>
              <a:t>_logo</a:t>
            </a:r>
            <a:endParaRPr lang="cs-CZ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  <a:hlinkClick r:id="rId13"/>
              </a:rPr>
              <a:t>Arduino</a:t>
            </a:r>
            <a:r>
              <a:rPr lang="en-US" dirty="0">
                <a:solidFill>
                  <a:schemeClr val="bg1"/>
                </a:solidFill>
                <a:hlinkClick r:id="rId13"/>
              </a:rPr>
              <a:t>_</a:t>
            </a:r>
            <a:r>
              <a:rPr lang="cs-CZ" dirty="0">
                <a:solidFill>
                  <a:schemeClr val="bg1"/>
                </a:solidFill>
                <a:hlinkClick r:id="rId13"/>
              </a:rPr>
              <a:t>logo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hlinkClick r:id="rId14"/>
              </a:rPr>
              <a:t>Time_logo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</p:txBody>
      </p:sp>
      <p:sp>
        <p:nvSpPr>
          <p:cNvPr id="7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7238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Obsah</a:t>
            </a:r>
            <a:endParaRPr lang="cs-CZ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 smtClean="0">
                <a:solidFill>
                  <a:schemeClr val="bg1"/>
                </a:solidFill>
                <a:hlinkClick r:id="rId3" action="ppaction://hlinksldjump"/>
              </a:rPr>
              <a:t>Proč jsem si projekt </a:t>
            </a:r>
            <a:r>
              <a:rPr lang="cs-CZ" dirty="0" err="1" smtClean="0">
                <a:solidFill>
                  <a:schemeClr val="bg1"/>
                </a:solidFill>
                <a:hlinkClick r:id="rId3" action="ppaction://hlinksldjump"/>
              </a:rPr>
              <a:t>vybra</a:t>
            </a:r>
            <a:r>
              <a:rPr lang="en-US" dirty="0" smtClean="0">
                <a:solidFill>
                  <a:schemeClr val="bg1"/>
                </a:solidFill>
                <a:hlinkClick r:id="rId3" action="ppaction://hlinksldjump"/>
              </a:rPr>
              <a:t>l </a:t>
            </a:r>
            <a:r>
              <a:rPr lang="cs-CZ" dirty="0" smtClean="0">
                <a:solidFill>
                  <a:schemeClr val="bg1"/>
                </a:solidFill>
              </a:rPr>
              <a:t>(1)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4" action="ppaction://hlinksldjump"/>
              </a:rPr>
              <a:t>C</a:t>
            </a:r>
            <a:r>
              <a:rPr lang="cs-CZ" dirty="0" err="1" smtClean="0">
                <a:solidFill>
                  <a:schemeClr val="bg1"/>
                </a:solidFill>
                <a:hlinkClick r:id="rId4" action="ppaction://hlinksldjump"/>
              </a:rPr>
              <a:t>íl</a:t>
            </a:r>
            <a:r>
              <a:rPr lang="cs-CZ" dirty="0" smtClean="0">
                <a:solidFill>
                  <a:schemeClr val="bg1"/>
                </a:solidFill>
                <a:hlinkClick r:id="rId4" action="ppaction://hlinksldjump"/>
              </a:rPr>
              <a:t> práce</a:t>
            </a:r>
            <a:r>
              <a:rPr lang="en-US" dirty="0" smtClean="0">
                <a:solidFill>
                  <a:schemeClr val="bg1"/>
                </a:solidFill>
                <a:hlinkClick r:id="rId4" action="ppaction://hlinksldjump"/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(2)</a:t>
            </a:r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smtClean="0">
                <a:solidFill>
                  <a:schemeClr val="bg1"/>
                </a:solidFill>
                <a:hlinkClick r:id="rId5" action="ppaction://hlinksldjump"/>
              </a:rPr>
              <a:t>Co je </a:t>
            </a:r>
            <a:r>
              <a:rPr lang="cs-CZ" dirty="0" err="1" smtClean="0">
                <a:solidFill>
                  <a:schemeClr val="bg1"/>
                </a:solidFill>
                <a:hlinkClick r:id="rId5" action="ppaction://hlinksldjump"/>
              </a:rPr>
              <a:t>Arduino</a:t>
            </a:r>
            <a:r>
              <a:rPr lang="cs-CZ" dirty="0" smtClean="0">
                <a:solidFill>
                  <a:schemeClr val="bg1"/>
                </a:solidFill>
                <a:hlinkClick r:id="rId5" action="ppaction://hlinksldjump"/>
              </a:rPr>
              <a:t>?</a:t>
            </a:r>
            <a:r>
              <a:rPr lang="en-US" dirty="0" smtClean="0">
                <a:solidFill>
                  <a:schemeClr val="bg1"/>
                </a:solidFill>
                <a:hlinkClick r:id="rId5" action="ppaction://hlinksldjump"/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(3-6) </a:t>
            </a:r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err="1" smtClean="0">
                <a:solidFill>
                  <a:schemeClr val="bg1"/>
                </a:solidFill>
                <a:hlinkClick r:id="rId6" action="ppaction://hlinksldjump"/>
              </a:rPr>
              <a:t>Arduino</a:t>
            </a:r>
            <a:r>
              <a:rPr lang="cs-CZ" dirty="0" smtClean="0">
                <a:solidFill>
                  <a:schemeClr val="bg1"/>
                </a:solidFill>
                <a:hlinkClick r:id="rId6" action="ppaction://hlinksldjump"/>
              </a:rPr>
              <a:t> hodinky</a:t>
            </a:r>
            <a:r>
              <a:rPr lang="en-US" dirty="0" smtClean="0">
                <a:solidFill>
                  <a:schemeClr val="bg1"/>
                </a:solidFill>
                <a:hlinkClick r:id="rId6" action="ppaction://hlinksldjump"/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(7-13)</a:t>
            </a:r>
            <a:endParaRPr lang="cs-CZ" dirty="0" smtClean="0">
              <a:solidFill>
                <a:schemeClr val="bg1"/>
              </a:solidFill>
            </a:endParaRPr>
          </a:p>
          <a:p>
            <a:pPr lvl="1"/>
            <a:r>
              <a:rPr lang="cs-CZ" dirty="0" smtClean="0">
                <a:solidFill>
                  <a:schemeClr val="bg1"/>
                </a:solidFill>
                <a:hlinkClick r:id="rId7" action="ppaction://hlinksldjump"/>
              </a:rPr>
              <a:t>Hardware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cs-CZ" dirty="0" smtClean="0">
                <a:solidFill>
                  <a:schemeClr val="bg1"/>
                </a:solidFill>
                <a:hlinkClick r:id="rId8" action="ppaction://hlinksldjump"/>
              </a:rPr>
              <a:t>Software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  <a:hlinkClick r:id="rId9" action="ppaction://hlinksldjump"/>
              </a:rPr>
              <a:t>Aplikace</a:t>
            </a:r>
            <a:r>
              <a:rPr lang="en-US" dirty="0" smtClean="0">
                <a:solidFill>
                  <a:schemeClr val="bg1"/>
                </a:solidFill>
                <a:hlinkClick r:id="rId9" action="ppaction://hlinksldjump"/>
              </a:rPr>
              <a:t> </a:t>
            </a:r>
            <a:endParaRPr lang="cs-CZ" dirty="0" smtClean="0">
              <a:solidFill>
                <a:schemeClr val="bg1"/>
              </a:solidFill>
            </a:endParaRPr>
          </a:p>
          <a:p>
            <a:pPr lvl="1"/>
            <a:r>
              <a:rPr lang="cs-CZ" dirty="0" smtClean="0">
                <a:solidFill>
                  <a:schemeClr val="bg1"/>
                </a:solidFill>
                <a:hlinkClick r:id="rId10" action="ppaction://hlinksldjump"/>
              </a:rPr>
              <a:t>Konečný </a:t>
            </a:r>
            <a:r>
              <a:rPr lang="cs-CZ" dirty="0" err="1" smtClean="0">
                <a:solidFill>
                  <a:schemeClr val="bg1"/>
                </a:solidFill>
                <a:hlinkClick r:id="rId10" action="ppaction://hlinksldjump"/>
              </a:rPr>
              <a:t>produ</a:t>
            </a:r>
            <a:r>
              <a:rPr lang="en-US" dirty="0" err="1" smtClean="0">
                <a:solidFill>
                  <a:schemeClr val="bg1"/>
                </a:solidFill>
                <a:hlinkClick r:id="rId10" action="ppaction://hlinksldjump"/>
              </a:rPr>
              <a:t>kt</a:t>
            </a:r>
            <a:r>
              <a:rPr lang="en-US" dirty="0" smtClean="0">
                <a:solidFill>
                  <a:schemeClr val="bg1"/>
                </a:solidFill>
                <a:hlinkClick r:id="rId10" action="ppaction://hlinksldjump"/>
              </a:rPr>
              <a:t> 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cs-CZ" dirty="0" smtClean="0">
                <a:solidFill>
                  <a:schemeClr val="bg1"/>
                </a:solidFill>
                <a:hlinkClick r:id="rId11" action="ppaction://hlinksldjump"/>
              </a:rPr>
              <a:t>Řešené problémy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  <a:hlinkClick r:id="rId12" action="ppaction://hlinksldjump"/>
              </a:rPr>
              <a:t>V</a:t>
            </a:r>
            <a:r>
              <a:rPr lang="cs-CZ" dirty="0" err="1" smtClean="0">
                <a:solidFill>
                  <a:schemeClr val="bg1"/>
                </a:solidFill>
                <a:hlinkClick r:id="rId12" action="ppaction://hlinksldjump"/>
              </a:rPr>
              <a:t>ylepšení</a:t>
            </a:r>
            <a:r>
              <a:rPr lang="en-US" dirty="0" smtClean="0">
                <a:solidFill>
                  <a:schemeClr val="bg1"/>
                </a:solidFill>
                <a:hlinkClick r:id="rId12" action="ppaction://hlinksldjump"/>
              </a:rPr>
              <a:t>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13" action="ppaction://hlinksldjump"/>
              </a:rPr>
              <a:t>Co mi </a:t>
            </a:r>
            <a:r>
              <a:rPr lang="en-US" dirty="0" err="1" smtClean="0">
                <a:solidFill>
                  <a:schemeClr val="bg1"/>
                </a:solidFill>
                <a:hlinkClick r:id="rId13" action="ppaction://hlinksldjump"/>
              </a:rPr>
              <a:t>projekt</a:t>
            </a:r>
            <a:r>
              <a:rPr lang="en-US" dirty="0" smtClean="0">
                <a:solidFill>
                  <a:schemeClr val="bg1"/>
                </a:solidFill>
                <a:hlinkClick r:id="rId13" action="ppaction://hlinksldjump"/>
              </a:rPr>
              <a:t> dal</a:t>
            </a:r>
            <a:r>
              <a:rPr lang="cs-CZ" dirty="0" smtClean="0">
                <a:solidFill>
                  <a:schemeClr val="bg1"/>
                </a:solidFill>
              </a:rPr>
              <a:t> (14)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0696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8145305" y="2189547"/>
            <a:ext cx="2798764" cy="2645099"/>
          </a:xfrm>
          <a:prstGeom prst="ellipse">
            <a:avLst/>
          </a:prstGeom>
          <a:solidFill>
            <a:srgbClr val="00A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sp>
        <p:nvSpPr>
          <p:cNvPr id="10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4696618" y="2189547"/>
            <a:ext cx="2798764" cy="2645099"/>
          </a:xfrm>
          <a:prstGeom prst="ellipse">
            <a:avLst/>
          </a:prstGeom>
          <a:solidFill>
            <a:srgbClr val="4CD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sp>
        <p:nvSpPr>
          <p:cNvPr id="13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1247931" y="2189547"/>
            <a:ext cx="2798764" cy="2645099"/>
          </a:xfrm>
          <a:prstGeom prst="ellipse">
            <a:avLst/>
          </a:prstGeom>
          <a:solidFill>
            <a:srgbClr val="F76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pic>
        <p:nvPicPr>
          <p:cNvPr id="1026" name="Picture 2" descr="Computer Log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277" y="2449060"/>
            <a:ext cx="2126071" cy="212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/>
          <p:cNvSpPr txBox="1"/>
          <p:nvPr/>
        </p:nvSpPr>
        <p:spPr>
          <a:xfrm>
            <a:off x="753436" y="4996807"/>
            <a:ext cx="378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 smtClean="0">
                <a:ln w="0"/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Informační Technologie</a:t>
            </a:r>
            <a:endParaRPr lang="cs-CZ" sz="2400" b="1" dirty="0">
              <a:ln w="0"/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030" name="Picture 6" descr="ACQUITY RDa Detector | Wat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648" y="2510961"/>
            <a:ext cx="1836077" cy="183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ovéPole 4"/>
          <p:cNvSpPr txBox="1"/>
          <p:nvPr/>
        </p:nvSpPr>
        <p:spPr>
          <a:xfrm>
            <a:off x="7666369" y="4996806"/>
            <a:ext cx="41847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Nové znalosti a zkušenosti</a:t>
            </a:r>
            <a:endParaRPr lang="cs-CZ" sz="2400" b="1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032" name="Picture 8" descr="https://www.waters.com/webassets/cms/category/media/other_images/icon_easy%20deploymen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249" y="2598249"/>
            <a:ext cx="1661502" cy="166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ovéPole 5"/>
          <p:cNvSpPr txBox="1"/>
          <p:nvPr/>
        </p:nvSpPr>
        <p:spPr>
          <a:xfrm>
            <a:off x="5249689" y="4996805"/>
            <a:ext cx="1677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Kreativita</a:t>
            </a:r>
            <a:endParaRPr lang="cs-CZ" sz="2400" b="1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Motivace</a:t>
            </a:r>
            <a:endParaRPr lang="cs-CZ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" name="Zástupný symbol pro číslo snímk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 smtClean="0"/>
          </a:p>
        </p:txBody>
      </p:sp>
      <p:sp>
        <p:nvSpPr>
          <p:cNvPr id="15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5921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67">
            <a:extLst>
              <a:ext uri="{FF2B5EF4-FFF2-40B4-BE49-F238E27FC236}">
                <a16:creationId xmlns:a16="http://schemas.microsoft.com/office/drawing/2014/main" xmlns="" id="{1F50628E-DAA2-48BF-A983-769A368FB3C0}"/>
              </a:ext>
            </a:extLst>
          </p:cNvPr>
          <p:cNvSpPr/>
          <p:nvPr/>
        </p:nvSpPr>
        <p:spPr>
          <a:xfrm>
            <a:off x="4766511" y="2158589"/>
            <a:ext cx="2798764" cy="26450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de-DE" altLang="de-DE"/>
          </a:p>
        </p:txBody>
      </p:sp>
      <p:sp>
        <p:nvSpPr>
          <p:cNvPr id="5" name="TextovéPole 4"/>
          <p:cNvSpPr txBox="1"/>
          <p:nvPr/>
        </p:nvSpPr>
        <p:spPr>
          <a:xfrm>
            <a:off x="9169364" y="2756895"/>
            <a:ext cx="2184436" cy="95410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cs-CZ" sz="2800" dirty="0" err="1" smtClean="0">
                <a:solidFill>
                  <a:schemeClr val="bg1"/>
                </a:solidFill>
              </a:rPr>
              <a:t>Arduino</a:t>
            </a:r>
            <a:r>
              <a:rPr lang="cs-CZ" sz="28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cs-CZ" sz="2800" dirty="0" smtClean="0">
                <a:solidFill>
                  <a:schemeClr val="bg1"/>
                </a:solidFill>
              </a:rPr>
              <a:t>DIY hodinky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80622" y="2631181"/>
            <a:ext cx="2581800" cy="13849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cs-CZ" sz="2800" dirty="0" smtClean="0">
                <a:solidFill>
                  <a:schemeClr val="bg1"/>
                </a:solidFill>
              </a:rPr>
              <a:t>Historie </a:t>
            </a:r>
            <a:r>
              <a:rPr lang="cs-CZ" sz="2800" dirty="0" err="1" smtClean="0">
                <a:solidFill>
                  <a:schemeClr val="bg1"/>
                </a:solidFill>
              </a:rPr>
              <a:t>Arduina</a:t>
            </a:r>
            <a:endParaRPr lang="cs-CZ" sz="2800" dirty="0" smtClean="0">
              <a:solidFill>
                <a:schemeClr val="bg1"/>
              </a:solidFill>
            </a:endParaRPr>
          </a:p>
          <a:p>
            <a:pPr algn="ctr"/>
            <a:r>
              <a:rPr lang="cs-CZ" sz="2800" dirty="0" smtClean="0">
                <a:solidFill>
                  <a:schemeClr val="bg1"/>
                </a:solidFill>
              </a:rPr>
              <a:t>Hardware</a:t>
            </a:r>
          </a:p>
          <a:p>
            <a:pPr algn="ctr"/>
            <a:r>
              <a:rPr lang="cs-CZ" sz="2800" dirty="0" smtClean="0">
                <a:solidFill>
                  <a:schemeClr val="bg1"/>
                </a:solidFill>
              </a:rPr>
              <a:t>Software</a:t>
            </a:r>
            <a:endParaRPr lang="cs-CZ" sz="2800" dirty="0">
              <a:solidFill>
                <a:schemeClr val="bg1"/>
              </a:solidFill>
            </a:endParaRPr>
          </a:p>
        </p:txBody>
      </p:sp>
      <p:cxnSp>
        <p:nvCxnSpPr>
          <p:cNvPr id="12" name="Přímá spojnice se šipkou 11"/>
          <p:cNvCxnSpPr/>
          <p:nvPr/>
        </p:nvCxnSpPr>
        <p:spPr>
          <a:xfrm>
            <a:off x="3513321" y="3426607"/>
            <a:ext cx="102384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ovéPole 12"/>
          <p:cNvSpPr txBox="1"/>
          <p:nvPr/>
        </p:nvSpPr>
        <p:spPr>
          <a:xfrm>
            <a:off x="3513321" y="2957918"/>
            <a:ext cx="162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 smtClean="0">
                <a:solidFill>
                  <a:schemeClr val="bg1"/>
                </a:solidFill>
              </a:rPr>
              <a:t>Vstup</a:t>
            </a:r>
            <a:endParaRPr lang="cs-CZ" sz="2800" dirty="0">
              <a:solidFill>
                <a:schemeClr val="bg1"/>
              </a:solidFill>
            </a:endParaRPr>
          </a:p>
        </p:txBody>
      </p:sp>
      <p:pic>
        <p:nvPicPr>
          <p:cNvPr id="2056" name="Picture 8" descr="man laptop Icon - Download man laptop Icon 1064315 | Noun Proje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640" y="2526255"/>
            <a:ext cx="1594848" cy="1594848"/>
          </a:xfrm>
          <a:prstGeom prst="rect">
            <a:avLst/>
          </a:prstGeom>
          <a:noFill/>
          <a:extLst/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Cíle</a:t>
            </a:r>
            <a:endParaRPr lang="cs-CZ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TextovéPole 13"/>
          <p:cNvSpPr txBox="1"/>
          <p:nvPr/>
        </p:nvSpPr>
        <p:spPr>
          <a:xfrm>
            <a:off x="7623342" y="2972339"/>
            <a:ext cx="162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 smtClean="0">
                <a:solidFill>
                  <a:schemeClr val="bg1"/>
                </a:solidFill>
              </a:rPr>
              <a:t>Výstup</a:t>
            </a:r>
            <a:endParaRPr lang="cs-CZ" sz="2800" dirty="0">
              <a:solidFill>
                <a:schemeClr val="bg1"/>
              </a:solidFill>
            </a:endParaRPr>
          </a:p>
        </p:txBody>
      </p:sp>
      <p:cxnSp>
        <p:nvCxnSpPr>
          <p:cNvPr id="15" name="Přímá spojnice se šipkou 14"/>
          <p:cNvCxnSpPr/>
          <p:nvPr/>
        </p:nvCxnSpPr>
        <p:spPr>
          <a:xfrm>
            <a:off x="7751830" y="3429000"/>
            <a:ext cx="102384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1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8051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4098" name="Picture 2" descr="computer, board, technology, electrical, gadget, engineering, electronics, ic, electrical engineering, microcontroller, arduino, integrated circuit, iot, electronic device, personal computer hardwa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33613"/>
            <a:ext cx="12827725" cy="8551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0294" y="-226503"/>
            <a:ext cx="10515600" cy="1325563"/>
          </a:xfrm>
        </p:spPr>
        <p:txBody>
          <a:bodyPr/>
          <a:lstStyle/>
          <a:p>
            <a:r>
              <a:rPr lang="cs-CZ" b="1" dirty="0" smtClean="0">
                <a:ln w="0"/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 je </a:t>
            </a:r>
            <a:r>
              <a:rPr lang="cs-CZ" b="1" dirty="0" err="1">
                <a:ln w="0"/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</a:t>
            </a:r>
            <a:r>
              <a:rPr lang="cs-CZ" b="1" dirty="0" err="1" smtClean="0">
                <a:ln w="0"/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rduino</a:t>
            </a:r>
            <a:r>
              <a:rPr lang="cs-CZ" b="1" dirty="0" smtClean="0">
                <a:ln w="0"/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?</a:t>
            </a:r>
            <a:endParaRPr lang="cs-CZ" b="1" dirty="0">
              <a:ln w="0"/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7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3467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lantas que se comunican contigo por Internet gracias a Botanical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71" y="1537375"/>
            <a:ext cx="4821577" cy="362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rduino Project Ideas For Beginners | by Rancho Labs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858" y="1537375"/>
            <a:ext cx="6146585" cy="3579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ovéPole 5"/>
          <p:cNvSpPr txBox="1"/>
          <p:nvPr/>
        </p:nvSpPr>
        <p:spPr>
          <a:xfrm>
            <a:off x="684171" y="491614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Pro</a:t>
            </a:r>
            <a:r>
              <a:rPr lang="cs-CZ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č</a:t>
            </a:r>
            <a:r>
              <a:rPr lang="en-US" sz="3600" b="1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Arduino?</a:t>
            </a:r>
            <a:endParaRPr lang="cs-CZ" sz="3600" b="1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7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9727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6146" name="Picture 2" descr="Buiild a 3D Printer from Scrat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7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2688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Chess Playing Robot Arm That Will Beat You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78" y="152022"/>
            <a:ext cx="8367044" cy="627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ástupný symbol pro číslo snímk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5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</a:t>
            </a:r>
            <a:r>
              <a:rPr lang="cs-CZ" dirty="0"/>
              <a:t>7</a:t>
            </a:r>
            <a:r>
              <a:rPr lang="cs-CZ" dirty="0" smtClean="0"/>
              <a:t>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5017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8194" name="Picture 2" descr="Стекинг Obrázky, stock fotografie a snímky Стекинг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222"/>
            <a:ext cx="12349316" cy="7819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Nadpis 1"/>
          <p:cNvSpPr>
            <a:spLocks noGrp="1"/>
          </p:cNvSpPr>
          <p:nvPr>
            <p:ph type="title"/>
          </p:nvPr>
        </p:nvSpPr>
        <p:spPr>
          <a:xfrm>
            <a:off x="1155694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+mn-lt"/>
              </a:rPr>
              <a:t>“</a:t>
            </a:r>
            <a:r>
              <a:rPr lang="cs-CZ" sz="3200" b="1" dirty="0" err="1" smtClean="0">
                <a:latin typeface="+mn-lt"/>
              </a:rPr>
              <a:t>Sketching</a:t>
            </a:r>
            <a:r>
              <a:rPr lang="cs-CZ" sz="3200" b="1" dirty="0" smtClean="0">
                <a:latin typeface="+mn-lt"/>
              </a:rPr>
              <a:t> </a:t>
            </a:r>
            <a:r>
              <a:rPr lang="cs-CZ" sz="3200" b="1" dirty="0" err="1" smtClean="0">
                <a:latin typeface="+mn-lt"/>
              </a:rPr>
              <a:t>with</a:t>
            </a:r>
            <a:r>
              <a:rPr lang="cs-CZ" sz="3200" b="1" dirty="0" smtClean="0">
                <a:latin typeface="+mn-lt"/>
              </a:rPr>
              <a:t> hardware</a:t>
            </a:r>
            <a:r>
              <a:rPr lang="en-US" sz="3200" b="1" dirty="0" smtClean="0">
                <a:latin typeface="+mn-lt"/>
              </a:rPr>
              <a:t>”</a:t>
            </a:r>
            <a:r>
              <a:rPr lang="cs-CZ" sz="3200" b="1" dirty="0" smtClean="0">
                <a:latin typeface="+mn-lt"/>
              </a:rPr>
              <a:t> aneb Jak jsem postupoval</a:t>
            </a:r>
            <a:br>
              <a:rPr lang="cs-CZ" sz="3200" b="1" dirty="0" smtClean="0">
                <a:latin typeface="+mn-lt"/>
              </a:rPr>
            </a:br>
            <a:endParaRPr lang="cs-CZ" sz="3200" b="1" dirty="0">
              <a:latin typeface="+mn-lt"/>
            </a:endParaRP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  <a:r>
              <a:rPr lang="cs-CZ" dirty="0" smtClean="0"/>
              <a:t>/1</a:t>
            </a:r>
            <a:r>
              <a:rPr lang="en-US" dirty="0"/>
              <a:t>5</a:t>
            </a:r>
            <a:endParaRPr lang="cs-CZ" dirty="0"/>
          </a:p>
        </p:txBody>
      </p:sp>
      <p:sp>
        <p:nvSpPr>
          <p:cNvPr id="7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909060" y="6356349"/>
            <a:ext cx="4373880" cy="365125"/>
          </a:xfrm>
        </p:spPr>
        <p:txBody>
          <a:bodyPr/>
          <a:lstStyle/>
          <a:p>
            <a:r>
              <a:rPr lang="cs-CZ" dirty="0" smtClean="0"/>
              <a:t>Zbyněk Dohnálek, 7.0, Gymnázium a střední odborná škola Mikulov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7357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990</TotalTime>
  <Words>451</Words>
  <Application>Microsoft Office PowerPoint</Application>
  <PresentationFormat>Širokoúhlá obrazovka</PresentationFormat>
  <Paragraphs>112</Paragraphs>
  <Slides>19</Slides>
  <Notes>3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 Black</vt:lpstr>
      <vt:lpstr>Segoe UI Semibold</vt:lpstr>
      <vt:lpstr>Motiv Office</vt:lpstr>
      <vt:lpstr>Seminární práce Arduino – DIY hodinky</vt:lpstr>
      <vt:lpstr>Obsah</vt:lpstr>
      <vt:lpstr>Motivace</vt:lpstr>
      <vt:lpstr>Cíle</vt:lpstr>
      <vt:lpstr>Co je Arduino?</vt:lpstr>
      <vt:lpstr>Prezentace aplikace PowerPoint</vt:lpstr>
      <vt:lpstr>Prezentace aplikace PowerPoint</vt:lpstr>
      <vt:lpstr>Prezentace aplikace PowerPoint</vt:lpstr>
      <vt:lpstr>“Sketching with hardware” aneb Jak jsem postupoval </vt:lpstr>
      <vt:lpstr>Prezentace aplikace PowerPoint</vt:lpstr>
      <vt:lpstr>Prezentace aplikace PowerPoint</vt:lpstr>
      <vt:lpstr>Prezentace aplikace PowerPoint</vt:lpstr>
      <vt:lpstr>Aplikace v mobilu</vt:lpstr>
      <vt:lpstr>Finální produkt</vt:lpstr>
      <vt:lpstr>Řešené problémy</vt:lpstr>
      <vt:lpstr>Vylepšení</vt:lpstr>
      <vt:lpstr>Co mi projekt dal</vt:lpstr>
      <vt:lpstr>print{“Děkuji za pozornost”};</vt:lpstr>
      <vt:lpstr>Zdroje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Účet Microsoft</dc:creator>
  <cp:lastModifiedBy>Účet Microsoft</cp:lastModifiedBy>
  <cp:revision>140</cp:revision>
  <dcterms:created xsi:type="dcterms:W3CDTF">2022-05-08T13:14:48Z</dcterms:created>
  <dcterms:modified xsi:type="dcterms:W3CDTF">2022-05-16T13:31:40Z</dcterms:modified>
</cp:coreProperties>
</file>